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Lato Light"/>
      <p:regular r:id="rId41"/>
      <p:bold r:id="rId42"/>
      <p:italic r:id="rId43"/>
      <p:boldItalic r:id="rId44"/>
    </p:embeddedFont>
    <p:embeddedFont>
      <p:font typeface="Nanum Gothic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7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Light-italic.fntdata"/><Relationship Id="rId24" Type="http://schemas.openxmlformats.org/officeDocument/2006/relationships/slide" Target="slides/slide19.xml"/><Relationship Id="rId46" Type="http://schemas.openxmlformats.org/officeDocument/2006/relationships/font" Target="fonts/NanumGothic-bold.fntdata"/><Relationship Id="rId23" Type="http://schemas.openxmlformats.org/officeDocument/2006/relationships/slide" Target="slides/slide18.xml"/><Relationship Id="rId45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76dca1c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5" name="Google Shape;155;g8a76dca1c7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76dca1c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5" name="Google Shape;165;g8a76dca1c7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76dca1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0" name="Google Shape;180;g8a76dca1c7_0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a76dca1c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2" name="Google Shape;192;g8a76dca1c7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76dca1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03" name="Google Shape;203;g8a76dca1c7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76dca1c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4" name="Google Shape;214;g8a76dca1c7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a76dca1c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8" name="Google Shape;228;g8a76dca1c7_0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76dca1c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5" name="Google Shape;245;g8a76dca1c7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76dca1c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6" name="Google Shape;266;g8a76dca1c7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a76dca1c7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75" name="Google Shape;275;g8a76dca1c7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a76dca1c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6" name="Google Shape;286;g8a76dca1c7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76dca1c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99" name="Google Shape;299;g8a76dca1c7_0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a76dca1c7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12" name="Google Shape;312;g8a76dca1c7_0_5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a76dca1c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24" name="Google Shape;324;g8a76dca1c7_0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a76dca1c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4" name="Google Shape;334;g8a76dca1c7_0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a76dca1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3" name="Google Shape;343;g8a76dca1c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a7a7e73d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52" name="Google Shape;352;g8a7a7e73da_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a76dca1c7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63" name="Google Shape;363;g8a76dca1c7_0_5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a76dca1c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72" name="Google Shape;372;g8a76dca1c7_0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76dca1c7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81" name="Google Shape;381;g8a76dca1c7_0_6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0c045a4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0c045a43_0_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76dca1c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90" name="Google Shape;390;g8a76dca1c7_0_6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a76dca1c7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99" name="Google Shape;399;g8a76dca1c7_0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a76dca1c7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08" name="Google Shape;408;g8a76dca1c7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a76dca1c7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17" name="Google Shape;417;g8a76dca1c7_0_6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76dca1c7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26" name="Google Shape;426;g8a76dca1c7_0_6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a76dca1c7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36" name="Google Shape;436;g8a76dca1c7_0_6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a76dca1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3" name="Google Shape;63;g8a76dca1c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a76dca1c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3" name="Google Shape;73;g8a76dca1c7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76dca1c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7" name="Google Shape;87;g8a76dca1c7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a76dca1c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4" name="Google Shape;104;g8a76dca1c7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76dca1c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1" name="Google Shape;121;g8a76dca1c7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a76dca1c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8" name="Google Shape;138;g8a76dca1c7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58" name="Google Shape;158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4861975" y="1773500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997475" y="4025800"/>
            <a:ext cx="508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Binary Classification에서 선 하나로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분류를 하고 싶은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68" name="Google Shape;168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4893825" y="2321625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4893825" y="3119875"/>
            <a:ext cx="32097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경계선상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0.5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 위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 아래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899650" y="2589450"/>
            <a:ext cx="573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0.5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26775" y="2349150"/>
            <a:ext cx="573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665600" y="2349150"/>
            <a:ext cx="573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227300" y="4025800"/>
            <a:ext cx="508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Binary Classification에서 선 하나로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분류를 하고 싶은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861975" y="1485150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Y=WX (Y가 확률이라고 가정)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83" name="Google Shape;183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1119400" y="3906800"/>
            <a:ext cx="58329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하지만 선형함수(WX)는 출력값의 범위가 무한대.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결과 값의 범위가 [-inf, +inf]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6" name="Google Shape;186;p18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8"/>
          <p:cNvSpPr txBox="1"/>
          <p:nvPr/>
        </p:nvSpPr>
        <p:spPr>
          <a:xfrm>
            <a:off x="4861975" y="1773500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4861975" y="2571750"/>
            <a:ext cx="32097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경계선상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0.5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 위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경계선 아래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 있는 데이터 = 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95" name="Google Shape;195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4572000" y="1490325"/>
            <a:ext cx="39852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하지만 선형함수(WX)는 출력값의 범위가 무한대.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결과 값의 범위가 [-inf,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8" name="Google Shape;198;p19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19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814750" y="2542250"/>
            <a:ext cx="3783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Q) 우리는 WX(선형함수)로 클래스를 구분하고 싶어. 어떻게 하지?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06" name="Google Shape;206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4572000" y="1490325"/>
            <a:ext cx="39852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하지만 선형함수(WX)는 출력값의 범위가 무한대.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결과 값의 범위가 [-inf,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9" name="Google Shape;209;p20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0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4814750" y="2542250"/>
            <a:ext cx="3783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Q) 우리는 WX(선형함수)로 클래스를 구분하고 싶어(0과 1). 어떻게 하지?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A) 선형함수에 0과 1사이의 범위를 갖는 함수를 합성시키자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17" name="Google Shape;217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4861975" y="1773500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1139625" y="4025800"/>
            <a:ext cx="508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Binary Classification에서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선 하나로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분류를 하고 싶은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6790575" y="2339950"/>
            <a:ext cx="2090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x에 대해 y=1이 아닐 때에, 대비한 y=1일 때의 확률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725" y="2339950"/>
            <a:ext cx="1668275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4963125" y="3142400"/>
            <a:ext cx="37695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[0,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선형으로 할 수 없다.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5" name="Google Shape;225;p21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31" name="Google Shape;231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4861975" y="1773500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139625" y="4025800"/>
            <a:ext cx="508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Binary Classification에서 선 하나로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분류를 하고 싶은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725" y="2141013"/>
            <a:ext cx="1668275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/>
        </p:nvSpPr>
        <p:spPr>
          <a:xfrm>
            <a:off x="6702875" y="2205075"/>
            <a:ext cx="2306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[0,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선형으로 할 수 없다.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4888950" y="2960325"/>
            <a:ext cx="1497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[logit 변환]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6702875" y="3007525"/>
            <a:ext cx="22125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[-inf,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선형으로 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826" y="3324500"/>
            <a:ext cx="1572075" cy="3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825" y="2640938"/>
            <a:ext cx="1036125" cy="4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2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48" name="Google Shape;248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337925"/>
            <a:ext cx="3814975" cy="2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4861975" y="1773500"/>
            <a:ext cx="3209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Decision Boundary(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결정경계)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가 선형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1139625" y="4025800"/>
            <a:ext cx="508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Binary Classification에서 선 하나로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분류를 하고 싶은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725" y="2141013"/>
            <a:ext cx="1668275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6702875" y="2205075"/>
            <a:ext cx="2306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[0,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선형으로 할 수 없다.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4888950" y="3081600"/>
            <a:ext cx="1497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[logit 변환]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6702875" y="3007525"/>
            <a:ext cx="22125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[-inf, +inf]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선형으로 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826" y="3324500"/>
            <a:ext cx="1572075" cy="3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825" y="2640938"/>
            <a:ext cx="1036125" cy="4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/>
          <p:nvPr/>
        </p:nvSpPr>
        <p:spPr>
          <a:xfrm>
            <a:off x="4888950" y="3641875"/>
            <a:ext cx="27177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[로지스</a:t>
            </a: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틱 함수(시그모이드 함수)</a:t>
            </a:r>
            <a:r>
              <a:rPr b="1" lang="ko-KR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11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001825" y="3978575"/>
            <a:ext cx="22125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이 값을 p에 대해 정리하면?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1825" y="4250075"/>
            <a:ext cx="1497000" cy="6174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/>
        </p:nvSpPr>
        <p:spPr>
          <a:xfrm>
            <a:off x="6702875" y="3850450"/>
            <a:ext cx="22125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값의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범위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[0, +1]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3" name="Google Shape;263;p23"/>
          <p:cNvCxnSpPr/>
          <p:nvPr/>
        </p:nvCxnSpPr>
        <p:spPr>
          <a:xfrm>
            <a:off x="465282" y="1470048"/>
            <a:ext cx="4234800" cy="20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69" name="Google Shape;269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930575" y="1658875"/>
            <a:ext cx="3783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Q) 우리는 WX(선형함수)로 클래스를 구분하고 싶어(0과 1). 어떻게 하지?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A) 선형함수에 0과 1사이의 범위를 갖는 함수를 합성시키자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25" y="1490325"/>
            <a:ext cx="3607125" cy="29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78" name="Google Shape;278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우리가 하고 싶은 것은? ⇒ 선형의 Decision Bounary를 그리고 싶은 것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930575" y="1658875"/>
            <a:ext cx="3783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Q) 우리는 WX(선형함수)로 클래스를 구분하고 싶어(0과 1). 어떻게 하지?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A) 선형함수에 0과 1사이의 범위를 갖는 함수를 합성시키자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25" y="1490325"/>
            <a:ext cx="3607125" cy="29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475" y="3016050"/>
            <a:ext cx="3314800" cy="13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991275" y="4066250"/>
            <a:ext cx="3897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이걸 만족하는 W를 구하자!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= Logistic Regression의 Hypothesis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로지스</a:t>
            </a:r>
            <a:r>
              <a:rPr lang="ko-KR"/>
              <a:t>틱 회귀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289" name="Google Shape;289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함수의 </a:t>
            </a: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Hypothesis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1367975"/>
            <a:ext cx="2178650" cy="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4477600" y="1571200"/>
            <a:ext cx="3897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이걸 만족하는 W를 구하자!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= Logistic Regression의 Hypothesis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75" y="2777973"/>
            <a:ext cx="5896400" cy="10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845075" y="2397950"/>
            <a:ext cx="3897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[Cost Function은 다음과 같다.]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4971875" y="2697350"/>
            <a:ext cx="1544100" cy="129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 txBox="1"/>
          <p:nvPr/>
        </p:nvSpPr>
        <p:spPr>
          <a:xfrm>
            <a:off x="4934800" y="3992150"/>
            <a:ext cx="3897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볼록함수가 아니다.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⇒ 복잡한 Optimizer를 사용해야한다.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02" name="Google Shape;302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함수의 Cost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5" y="1330173"/>
            <a:ext cx="5896400" cy="10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>
            <a:off x="4971875" y="1249550"/>
            <a:ext cx="1544100" cy="129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 txBox="1"/>
          <p:nvPr/>
        </p:nvSpPr>
        <p:spPr>
          <a:xfrm>
            <a:off x="4934800" y="2544350"/>
            <a:ext cx="3897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볼록함수가 아니다.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⇒ 복잡한 Optimizer를 사용해야한다.</a:t>
            </a:r>
            <a:endParaRPr b="1"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950825" y="2744550"/>
            <a:ext cx="271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다르게 생각해보자.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475" y="3092425"/>
            <a:ext cx="3727998" cy="16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4895675" y="3735825"/>
            <a:ext cx="3600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CostFunction에 log를 조건부로 합성시키면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Convex 하다!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Gradient Descent를 사용할 수 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15" name="Google Shape;315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316" name="Google Shape;316;p28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함수의 Cost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950825" y="2744550"/>
            <a:ext cx="271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다르게 생각해보자.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1359375"/>
            <a:ext cx="3727998" cy="16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4895675" y="2002775"/>
            <a:ext cx="3600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CostFunction에 log를 조건부로 합성시키면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Convex 하다!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Gradient Descent를 사용할 수 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00" y="3868025"/>
            <a:ext cx="79057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809200" y="348630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우린 조건부가 아닌 하나의 식으로 표현할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27" name="Google Shape;327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함수의 Cost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00" y="1399950"/>
            <a:ext cx="79057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00" y="1952400"/>
            <a:ext cx="3124457" cy="2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 txBox="1"/>
          <p:nvPr/>
        </p:nvSpPr>
        <p:spPr>
          <a:xfrm>
            <a:off x="4099975" y="2218575"/>
            <a:ext cx="40464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해당 Cost가 낮은 W를 찾으면 분류가 가능하다.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해당 선형함수에서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WX=0일 경우에 Decision Boundary가 그려진다.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37" name="Google Shape;337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회귀의 다중분류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642725"/>
            <a:ext cx="4660576" cy="33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930575" y="16427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Class가 여러개면 어떻게?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5125"/>
            <a:ext cx="8839201" cy="2404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회귀의 다중분류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930575" y="1528100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Class가 여러개면 어떻게? ⇒ (이진분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류 여러개 ⇒  확률 가장 높은 것 선택)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OvO 방식 (One Versus One)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55" name="Google Shape;355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5125"/>
            <a:ext cx="8839201" cy="240416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회귀의 다중분류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930575" y="1528100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Class가 여러개면 어떻게? ⇒ (이진분류 여러개 ⇒  확률 가장 높은 것 선택)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OvO 방식 (One Versus One)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9" name="Google Shape;359;p32"/>
          <p:cNvCxnSpPr/>
          <p:nvPr/>
        </p:nvCxnSpPr>
        <p:spPr>
          <a:xfrm>
            <a:off x="3958000" y="2007675"/>
            <a:ext cx="1599900" cy="1599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2"/>
          <p:cNvCxnSpPr/>
          <p:nvPr/>
        </p:nvCxnSpPr>
        <p:spPr>
          <a:xfrm>
            <a:off x="3174050" y="2791650"/>
            <a:ext cx="2441100" cy="75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66" name="Google Shape;366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930575" y="9980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로지스틱 회귀의 다중분류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930575" y="1642725"/>
            <a:ext cx="577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[Soft Max] 전체에 대해 확률을 내자. 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OvR (OvA) - One Versus Rest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2017675"/>
            <a:ext cx="6736658" cy="27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75" name="Google Shape;375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1126150" y="846325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LogisticRegression의 규제!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950" y="2076748"/>
            <a:ext cx="1470050" cy="9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25" y="2277275"/>
            <a:ext cx="6636775" cy="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84" name="Google Shape;384;p3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1126150" y="8989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Classification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Performance Measure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1126150" y="16400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Confusion Matrix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5550"/>
            <a:ext cx="8839202" cy="232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</a:t>
            </a:r>
            <a:r>
              <a:rPr lang="ko-KR"/>
              <a:t>틱 회귀</a:t>
            </a: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75" y="1490325"/>
            <a:ext cx="4847400" cy="1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393" name="Google Shape;393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1126150" y="8989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Classification의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Performance Measure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1126150" y="16400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Accuracy = (TP + TN) / (TP + FP + FN + TN) = 전체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5550"/>
            <a:ext cx="8839202" cy="232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402" name="Google Shape;402;p3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03" name="Google Shape;403;p37"/>
          <p:cNvSpPr txBox="1"/>
          <p:nvPr/>
        </p:nvSpPr>
        <p:spPr>
          <a:xfrm>
            <a:off x="1126150" y="8989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Classification의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Performance Measure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1126150" y="14114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Precision(정밀도)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 = TP / (TP + FP) </a:t>
            </a:r>
            <a:r>
              <a:rPr lang="ko-KR" sz="1150">
                <a:solidFill>
                  <a:schemeClr val="dk1"/>
                </a:solidFill>
              </a:rPr>
              <a:t>(모델이 True라고 분류한 것 중에서 실제 True인 것의 비율)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chemeClr val="dk1"/>
                </a:solidFill>
              </a:rPr>
              <a:t>- 예측한 것 중에서 실제 맞는 것. (우리 모델에서 맞다고 한 것의 중요도.)</a:t>
            </a:r>
            <a:endParaRPr sz="1150">
              <a:solidFill>
                <a:schemeClr val="dk1"/>
              </a:solidFill>
            </a:endParaRPr>
          </a:p>
        </p:txBody>
      </p:sp>
      <p:pic>
        <p:nvPicPr>
          <p:cNvPr id="405" name="Google Shape;4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5550"/>
            <a:ext cx="8839202" cy="232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411" name="Google Shape;411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1126150" y="8989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Classification의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Performance Measure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1126150" y="14876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Recall(재현율)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 = TP / (TP + FN)  </a:t>
            </a:r>
            <a:r>
              <a:rPr lang="ko-KR" sz="1150">
                <a:solidFill>
                  <a:schemeClr val="dk1"/>
                </a:solidFill>
              </a:rPr>
              <a:t>(실제 True인 것 중에서 모델이 True라고 예측한 것) 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chemeClr val="dk1"/>
                </a:solidFill>
              </a:rPr>
              <a:t>data의 입장에서 우리의 모델을 바라보았을 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5550"/>
            <a:ext cx="8839202" cy="232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420" name="Google Shape;420;p3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21" name="Google Shape;421;p39"/>
          <p:cNvSpPr txBox="1"/>
          <p:nvPr/>
        </p:nvSpPr>
        <p:spPr>
          <a:xfrm>
            <a:off x="1126150" y="8989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Classification의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Performance Measure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1126150" y="16400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F1 Score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 =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2(Pr * Re)/(Pr + Re)  ⇒ Precision과 Recall의 조화평균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5550"/>
            <a:ext cx="8839202" cy="232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429" name="Google Shape;429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1126150" y="1362150"/>
            <a:ext cx="708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Sklearn에서의 Logistic Regression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7450"/>
            <a:ext cx="8839199" cy="107226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>
            <a:off x="6769100" y="2677100"/>
            <a:ext cx="22119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Sklearn에서는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규제 하이퍼파라미터:C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C의 역수가 람다다.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C가 클수록 규제가 작다.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593425" y="2704100"/>
            <a:ext cx="52125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[Hyper parameter]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penalty(규제 Norm)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C: 규제 정도(람다의 역수 ⇒ 작을수록 큰 규제)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Char char="-"/>
            </a:pPr>
            <a:r>
              <a:rPr lang="ko-KR" sz="1200">
                <a:solidFill>
                  <a:srgbClr val="212529"/>
                </a:solidFill>
                <a:highlight>
                  <a:srgbClr val="FFFFFF"/>
                </a:highlight>
              </a:rPr>
              <a:t>class_weight: {class_label: weight}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Char char="-"/>
            </a:pPr>
            <a:r>
              <a:rPr lang="ko-KR" sz="1200">
                <a:solidFill>
                  <a:srgbClr val="212529"/>
                </a:solidFill>
                <a:highlight>
                  <a:srgbClr val="FFFFFF"/>
                </a:highlight>
              </a:rPr>
              <a:t>solver: 최적화 알고리즘(‘lbfgs’, ‘liblinear’, ‘sag’, ‘saga’)- </a:t>
            </a:r>
            <a:r>
              <a:rPr b="1" lang="ko-KR" sz="1200">
                <a:solidFill>
                  <a:srgbClr val="212529"/>
                </a:solidFill>
                <a:highlight>
                  <a:srgbClr val="FFFFFF"/>
                </a:highlight>
              </a:rPr>
              <a:t>default:lbfgs</a:t>
            </a:r>
            <a:endParaRPr b="1" sz="12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439" name="Google Shape;439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선형회귀</a:t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1126150" y="1362150"/>
            <a:ext cx="70806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실습: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from sklearn.datasets import load_diabetes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66" name="Google Shape;66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984525" y="1416100"/>
            <a:ext cx="5826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0"/>
          <p:cNvCxnSpPr/>
          <p:nvPr/>
        </p:nvCxnSpPr>
        <p:spPr>
          <a:xfrm rot="10800000">
            <a:off x="324355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76" name="Google Shape;76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984525" y="141610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1"/>
          <p:cNvCxnSpPr/>
          <p:nvPr/>
        </p:nvCxnSpPr>
        <p:spPr>
          <a:xfrm flipH="1" rot="10800000">
            <a:off x="2154525" y="2232025"/>
            <a:ext cx="3486300" cy="1186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1"/>
          <p:cNvSpPr txBox="1"/>
          <p:nvPr/>
        </p:nvSpPr>
        <p:spPr>
          <a:xfrm>
            <a:off x="2919875" y="243155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이렇게 하면 가능한가?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2" name="Google Shape;82;p11"/>
          <p:cNvCxnSpPr/>
          <p:nvPr/>
        </p:nvCxnSpPr>
        <p:spPr>
          <a:xfrm rot="10800000">
            <a:off x="324355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" name="Google Shape;83;p11"/>
          <p:cNvSpPr txBox="1"/>
          <p:nvPr/>
        </p:nvSpPr>
        <p:spPr>
          <a:xfrm>
            <a:off x="3178425" y="26771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악성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1"/>
          <p:cNvSpPr txBox="1"/>
          <p:nvPr/>
        </p:nvSpPr>
        <p:spPr>
          <a:xfrm>
            <a:off x="2854125" y="30817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양성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90" name="Google Shape;90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984525" y="141610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2"/>
          <p:cNvCxnSpPr/>
          <p:nvPr/>
        </p:nvCxnSpPr>
        <p:spPr>
          <a:xfrm flipH="1" rot="10800000">
            <a:off x="2154525" y="2232025"/>
            <a:ext cx="3486300" cy="1186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2919875" y="243155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이렇게 하면 가능한가?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6" name="Google Shape;96;p12"/>
          <p:cNvCxnSpPr/>
          <p:nvPr/>
        </p:nvCxnSpPr>
        <p:spPr>
          <a:xfrm rot="10800000">
            <a:off x="324355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" name="Google Shape;97;p12"/>
          <p:cNvCxnSpPr/>
          <p:nvPr/>
        </p:nvCxnSpPr>
        <p:spPr>
          <a:xfrm>
            <a:off x="2191600" y="3021025"/>
            <a:ext cx="31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98" name="Google Shape;98;p12"/>
          <p:cNvSpPr txBox="1"/>
          <p:nvPr/>
        </p:nvSpPr>
        <p:spPr>
          <a:xfrm>
            <a:off x="984525" y="421855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H(X) &gt;= 0.5 일 때, y=1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H(X)   &lt;   0.5 일 때, y=0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4572000" y="4178100"/>
            <a:ext cx="14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3178425" y="26771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악성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2854125" y="30817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양성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07" name="Google Shape;107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984525" y="141610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25" y="2268725"/>
            <a:ext cx="1941493" cy="3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3"/>
          <p:cNvCxnSpPr/>
          <p:nvPr/>
        </p:nvCxnSpPr>
        <p:spPr>
          <a:xfrm flipH="1" rot="10800000">
            <a:off x="2154525" y="2232025"/>
            <a:ext cx="3486300" cy="1186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3"/>
          <p:cNvSpPr txBox="1"/>
          <p:nvPr/>
        </p:nvSpPr>
        <p:spPr>
          <a:xfrm>
            <a:off x="3089100" y="1447025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만약 이렇게 되면?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4" name="Google Shape;114;p13"/>
          <p:cNvCxnSpPr/>
          <p:nvPr/>
        </p:nvCxnSpPr>
        <p:spPr>
          <a:xfrm rot="10800000">
            <a:off x="324355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2191600" y="3021025"/>
            <a:ext cx="31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16" name="Google Shape;116;p13"/>
          <p:cNvSpPr txBox="1"/>
          <p:nvPr/>
        </p:nvSpPr>
        <p:spPr>
          <a:xfrm>
            <a:off x="3178425" y="26771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악성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2854125" y="30817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양성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984525" y="421855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H(X) &gt;= 0.5 일 때, y=1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H(X)   &lt;   0.5 일 때, y=0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24" name="Google Shape;124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84525" y="141610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25" y="2268725"/>
            <a:ext cx="1941493" cy="3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4"/>
          <p:cNvCxnSpPr/>
          <p:nvPr/>
        </p:nvCxnSpPr>
        <p:spPr>
          <a:xfrm flipH="1" rot="10800000">
            <a:off x="2154525" y="2535625"/>
            <a:ext cx="4305600" cy="8832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4"/>
          <p:cNvSpPr txBox="1"/>
          <p:nvPr/>
        </p:nvSpPr>
        <p:spPr>
          <a:xfrm>
            <a:off x="3089100" y="1447025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만약 이렇게 되면?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 rot="10800000">
            <a:off x="416740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/>
          <p:cNvCxnSpPr/>
          <p:nvPr/>
        </p:nvCxnSpPr>
        <p:spPr>
          <a:xfrm>
            <a:off x="2191600" y="3021025"/>
            <a:ext cx="31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33" name="Google Shape;133;p14"/>
          <p:cNvSpPr txBox="1"/>
          <p:nvPr/>
        </p:nvSpPr>
        <p:spPr>
          <a:xfrm>
            <a:off x="4129775" y="26771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악성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768525" y="30817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양성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984525" y="421855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H(X) &gt;= 0.5 일 때, y=1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H(X)   &lt;   0.5 일 때, y=0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Logistic Regression</a:t>
            </a:r>
            <a:endParaRPr/>
          </a:p>
        </p:txBody>
      </p:sp>
      <p:sp>
        <p:nvSpPr>
          <p:cNvPr id="141" name="Google Shape;141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로지스틱 회귀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30575" y="998025"/>
            <a:ext cx="22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분류 문제 어떻게 해결?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984525" y="1416100"/>
            <a:ext cx="582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분류문제 선형으로 해결 가능한가?		 	 	 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		 	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	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1840905"/>
            <a:ext cx="6951299" cy="2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25" y="2268725"/>
            <a:ext cx="1941493" cy="3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5"/>
          <p:cNvCxnSpPr/>
          <p:nvPr/>
        </p:nvCxnSpPr>
        <p:spPr>
          <a:xfrm flipH="1" rot="10800000">
            <a:off x="2154525" y="2535625"/>
            <a:ext cx="4305600" cy="8832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5"/>
          <p:cNvSpPr txBox="1"/>
          <p:nvPr/>
        </p:nvSpPr>
        <p:spPr>
          <a:xfrm>
            <a:off x="2511850" y="4074025"/>
            <a:ext cx="3311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악성인데 양성으로 판별하는 상황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8" name="Google Shape;148;p15"/>
          <p:cNvCxnSpPr/>
          <p:nvPr/>
        </p:nvCxnSpPr>
        <p:spPr>
          <a:xfrm rot="10800000">
            <a:off x="4167400" y="2164525"/>
            <a:ext cx="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2191600" y="3021025"/>
            <a:ext cx="31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4129775" y="26771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악성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3768525" y="3081725"/>
            <a:ext cx="552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latin typeface="Nanum Gothic"/>
                <a:ea typeface="Nanum Gothic"/>
                <a:cs typeface="Nanum Gothic"/>
                <a:sym typeface="Nanum Gothic"/>
              </a:rPr>
              <a:t>양성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3223325" y="2326450"/>
            <a:ext cx="944100" cy="3093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